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7"/>
  </p:notesMasterIdLst>
  <p:handoutMasterIdLst>
    <p:handoutMasterId r:id="rId38"/>
  </p:handoutMasterIdLst>
  <p:sldIdLst>
    <p:sldId id="1803" r:id="rId2"/>
    <p:sldId id="1697" r:id="rId3"/>
    <p:sldId id="939" r:id="rId4"/>
    <p:sldId id="1698" r:id="rId5"/>
    <p:sldId id="1802" r:id="rId6"/>
    <p:sldId id="1801" r:id="rId7"/>
    <p:sldId id="1776" r:id="rId8"/>
    <p:sldId id="1775" r:id="rId9"/>
    <p:sldId id="1778" r:id="rId10"/>
    <p:sldId id="1780" r:id="rId11"/>
    <p:sldId id="1781" r:id="rId12"/>
    <p:sldId id="1794" r:id="rId13"/>
    <p:sldId id="1783" r:id="rId14"/>
    <p:sldId id="1692" r:id="rId15"/>
    <p:sldId id="1693" r:id="rId16"/>
    <p:sldId id="1634" r:id="rId17"/>
    <p:sldId id="1762" r:id="rId18"/>
    <p:sldId id="1763" r:id="rId19"/>
    <p:sldId id="1640" r:id="rId20"/>
    <p:sldId id="1784" r:id="rId21"/>
    <p:sldId id="1786" r:id="rId22"/>
    <p:sldId id="1787" r:id="rId23"/>
    <p:sldId id="1785" r:id="rId24"/>
    <p:sldId id="1795" r:id="rId25"/>
    <p:sldId id="1797" r:id="rId26"/>
    <p:sldId id="1796" r:id="rId27"/>
    <p:sldId id="1788" r:id="rId28"/>
    <p:sldId id="1792" r:id="rId29"/>
    <p:sldId id="1793" r:id="rId30"/>
    <p:sldId id="1789" r:id="rId31"/>
    <p:sldId id="1790" r:id="rId32"/>
    <p:sldId id="1798" r:id="rId33"/>
    <p:sldId id="1791" r:id="rId34"/>
    <p:sldId id="1799" r:id="rId35"/>
    <p:sldId id="1270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1697"/>
            <p14:sldId id="939"/>
            <p14:sldId id="1698"/>
            <p14:sldId id="1802"/>
            <p14:sldId id="1801"/>
            <p14:sldId id="1776"/>
            <p14:sldId id="1775"/>
            <p14:sldId id="1778"/>
            <p14:sldId id="1780"/>
            <p14:sldId id="1781"/>
            <p14:sldId id="1794"/>
            <p14:sldId id="1783"/>
            <p14:sldId id="1692"/>
            <p14:sldId id="1693"/>
            <p14:sldId id="1634"/>
            <p14:sldId id="1762"/>
            <p14:sldId id="1763"/>
            <p14:sldId id="1640"/>
            <p14:sldId id="1784"/>
            <p14:sldId id="1786"/>
            <p14:sldId id="1787"/>
            <p14:sldId id="1785"/>
            <p14:sldId id="1795"/>
            <p14:sldId id="1797"/>
            <p14:sldId id="1796"/>
            <p14:sldId id="1788"/>
            <p14:sldId id="1792"/>
            <p14:sldId id="1793"/>
            <p14:sldId id="1789"/>
            <p14:sldId id="1790"/>
            <p14:sldId id="1798"/>
            <p14:sldId id="1791"/>
            <p14:sldId id="1799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5AB88F"/>
    <a:srgbClr val="B58900"/>
    <a:srgbClr val="FB8E20"/>
    <a:srgbClr val="B04432"/>
    <a:srgbClr val="9E60B8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819"/>
    <p:restoredTop sz="96911" autoAdjust="0"/>
  </p:normalViewPr>
  <p:slideViewPr>
    <p:cSldViewPr snapToGrid="0" snapToObjects="1">
      <p:cViewPr varScale="1">
        <p:scale>
          <a:sx n="127" d="100"/>
          <a:sy n="127" d="100"/>
        </p:scale>
        <p:origin x="192" y="16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04.04.24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F54D1FE-1CFE-6ABD-BA96-5AD641D7B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0" r="18824"/>
          <a:stretch/>
        </p:blipFill>
        <p:spPr>
          <a:xfrm rot="20545486">
            <a:off x="-1942289" y="-1062768"/>
            <a:ext cx="11927711" cy="767341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572000" y="3181712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Java User Group Hamburg | 4. April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8CFD2B6E-D656-4880-7341-FC576005C78A}"/>
              </a:ext>
            </a:extLst>
          </p:cNvPr>
          <p:cNvSpPr txBox="1"/>
          <p:nvPr/>
        </p:nvSpPr>
        <p:spPr>
          <a:xfrm>
            <a:off x="5099615" y="2472711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3888780" y="40301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5024165" y="823718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4012298" y="1573969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5AB88F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4F59FC-7852-79A2-8C64-C86D6A5AD000}"/>
              </a:ext>
            </a:extLst>
          </p:cNvPr>
          <p:cNvSpPr txBox="1"/>
          <p:nvPr/>
        </p:nvSpPr>
        <p:spPr>
          <a:xfrm rot="710114">
            <a:off x="7941779" y="250728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Fast nie rein Seiten-basiert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977165-D481-9AD9-EC52-494FEBD0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98" y="1509379"/>
            <a:ext cx="5331604" cy="34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5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kommen schneller als man denkt?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F96A18C-06F0-737B-966F-2C59DC7C2196}"/>
              </a:ext>
            </a:extLst>
          </p:cNvPr>
          <p:cNvCxnSpPr/>
          <p:nvPr/>
        </p:nvCxnSpPr>
        <p:spPr>
          <a:xfrm flipH="1">
            <a:off x="6186115" y="2915400"/>
            <a:ext cx="80308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55D6C9A2-440B-2BCA-BB35-4A5D810C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643496"/>
            <a:ext cx="5335215" cy="306820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AA6E24B-18B0-7C0B-702E-AF74F9FCFAE5}"/>
              </a:ext>
            </a:extLst>
          </p:cNvPr>
          <p:cNvSpPr/>
          <p:nvPr/>
        </p:nvSpPr>
        <p:spPr>
          <a:xfrm>
            <a:off x="2727297" y="2822713"/>
            <a:ext cx="3387256" cy="17572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43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kommen schneller als man denkt?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9880A9-81AA-6D80-F861-F91797AEA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77" y="1280999"/>
            <a:ext cx="3912645" cy="374323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1034565-9D11-E7B6-A7F6-7D953B2803CD}"/>
              </a:ext>
            </a:extLst>
          </p:cNvPr>
          <p:cNvCxnSpPr/>
          <p:nvPr/>
        </p:nvCxnSpPr>
        <p:spPr>
          <a:xfrm flipH="1">
            <a:off x="6528322" y="3152614"/>
            <a:ext cx="80308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CDCEF83-F269-FA58-0D83-7D4622A4A49A}"/>
              </a:ext>
            </a:extLst>
          </p:cNvPr>
          <p:cNvCxnSpPr>
            <a:cxnSpLocks/>
          </p:cNvCxnSpPr>
          <p:nvPr/>
        </p:nvCxnSpPr>
        <p:spPr>
          <a:xfrm flipH="1">
            <a:off x="4571999" y="4243267"/>
            <a:ext cx="275940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F96A18C-06F0-737B-966F-2C59DC7C2196}"/>
              </a:ext>
            </a:extLst>
          </p:cNvPr>
          <p:cNvCxnSpPr/>
          <p:nvPr/>
        </p:nvCxnSpPr>
        <p:spPr>
          <a:xfrm flipH="1">
            <a:off x="6528322" y="4585174"/>
            <a:ext cx="80308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46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</a:t>
            </a:r>
            <a:r>
              <a:rPr lang="de-DE" dirty="0">
                <a:solidFill>
                  <a:srgbClr val="36544F"/>
                </a:solidFill>
              </a:rPr>
              <a:t>in der Regel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JS braucht man vielleicht schneller/früher als man häufig denkt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2.0)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Mit JavaScript-Schnipseln (früher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</a:p>
          <a:p>
            <a:r>
              <a:rPr lang="de-DE" b="0" dirty="0">
                <a:solidFill>
                  <a:srgbClr val="36544F"/>
                </a:solidFill>
              </a:rPr>
              <a:t>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Validierung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</a:t>
            </a:r>
          </a:p>
          <a:p>
            <a:r>
              <a:rPr lang="de-DE" b="0" dirty="0">
                <a:solidFill>
                  <a:srgbClr val="36544F"/>
                </a:solidFill>
              </a:rPr>
              <a:t>Unsaubere Architektur (was ist wo?)</a:t>
            </a:r>
          </a:p>
          <a:p>
            <a:r>
              <a:rPr lang="de-DE" b="0" dirty="0">
                <a:solidFill>
                  <a:srgbClr val="36544F"/>
                </a:solidFill>
              </a:rPr>
              <a:t>Wartungshölle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31E27E-768A-8676-39F4-A2960B8CBE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965071"/>
            <a:ext cx="3283172" cy="31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ist vollständig in JavaScript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läuft vollständig im Browser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>
                <a:solidFill>
                  <a:srgbClr val="36544F"/>
                </a:solidFill>
              </a:rPr>
              <a:t>Klare Trennung zwischen Backend und Frontend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"nur" für Geschäftslogik, Datenhaltung...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 "nur" für Darstellung und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muss APIs für Daten bereit stellen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19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4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Gängige Vorurteile? 🤬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9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JavaScript total schlimm! ("</a:t>
            </a:r>
            <a:r>
              <a:rPr lang="de-DE" dirty="0" err="1">
                <a:solidFill>
                  <a:srgbClr val="36544F"/>
                </a:solidFill>
              </a:rPr>
              <a:t>undefined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is</a:t>
            </a:r>
            <a:r>
              <a:rPr lang="de-DE" dirty="0">
                <a:solidFill>
                  <a:srgbClr val="36544F"/>
                </a:solidFill>
              </a:rPr>
              <a:t> not a </a:t>
            </a:r>
            <a:r>
              <a:rPr lang="de-DE" dirty="0" err="1">
                <a:solidFill>
                  <a:srgbClr val="36544F"/>
                </a:solidFill>
              </a:rPr>
              <a:t>function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 bzw. ist komplex!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764408"/>
            <a:ext cx="9082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Wie doof kann Nils sein?</a:t>
            </a:r>
            <a:endParaRPr lang="de-DE" sz="8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0F45F11-1B0E-5EFD-B802-26C7E9D03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32" y="2646610"/>
            <a:ext cx="8109535" cy="68408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896C2AB-65CB-F678-E9FF-9EC8A629208E}"/>
              </a:ext>
            </a:extLst>
          </p:cNvPr>
          <p:cNvSpPr txBox="1"/>
          <p:nvPr/>
        </p:nvSpPr>
        <p:spPr>
          <a:xfrm>
            <a:off x="3579264" y="3675835"/>
            <a:ext cx="192392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4. April, 17:28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F719234-967D-2D32-6B60-FB76FF664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32" y="1663727"/>
            <a:ext cx="5045368" cy="6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67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091E99-BFFD-F800-FE45-1A191246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7" y="1458742"/>
            <a:ext cx="8621517" cy="24692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8A42A2-CBCC-F6A0-ED34-AA1E6749ADBB}"/>
              </a:ext>
            </a:extLst>
          </p:cNvPr>
          <p:cNvSpPr txBox="1"/>
          <p:nvPr/>
        </p:nvSpPr>
        <p:spPr>
          <a:xfrm>
            <a:off x="6896795" y="3927944"/>
            <a:ext cx="191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A1A7324-E36F-980F-6CA6-DBF6A4CB2D6E}"/>
              </a:ext>
            </a:extLst>
          </p:cNvPr>
          <p:cNvSpPr/>
          <p:nvPr/>
        </p:nvSpPr>
        <p:spPr>
          <a:xfrm>
            <a:off x="3506525" y="2701294"/>
            <a:ext cx="1121134" cy="399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929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</a:t>
            </a:r>
            <a:r>
              <a:rPr lang="de-DE" b="0" dirty="0" err="1">
                <a:solidFill>
                  <a:srgbClr val="36544F"/>
                </a:solidFill>
              </a:rPr>
              <a:t>Schnippsel</a:t>
            </a:r>
            <a:r>
              <a:rPr lang="de-DE" b="0" dirty="0">
                <a:solidFill>
                  <a:srgbClr val="36544F"/>
                </a:solidFill>
              </a:rPr>
              <a:t>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1251DE-C464-D728-199B-FC26E90775AD}"/>
              </a:ext>
            </a:extLst>
          </p:cNvPr>
          <p:cNvSpPr txBox="1"/>
          <p:nvPr/>
        </p:nvSpPr>
        <p:spPr>
          <a:xfrm>
            <a:off x="6336381" y="4373956"/>
            <a:ext cx="2087217" cy="423321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</p:txBody>
      </p:sp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SPA ist ein </a:t>
            </a:r>
            <a:r>
              <a:rPr lang="de-DE" dirty="0">
                <a:solidFill>
                  <a:srgbClr val="36544F"/>
                </a:solidFill>
              </a:rPr>
              <a:t>Pattern </a:t>
            </a:r>
            <a:r>
              <a:rPr lang="de-DE" b="0" dirty="0">
                <a:solidFill>
                  <a:srgbClr val="36544F"/>
                </a:solidFill>
              </a:rPr>
              <a:t>oder eine </a:t>
            </a:r>
            <a:r>
              <a:rPr lang="de-DE" dirty="0">
                <a:solidFill>
                  <a:srgbClr val="36544F"/>
                </a:solidFill>
              </a:rPr>
              <a:t>Architektur</a:t>
            </a:r>
            <a:r>
              <a:rPr lang="de-DE" b="0" dirty="0">
                <a:solidFill>
                  <a:srgbClr val="36544F"/>
                </a:solidFill>
              </a:rPr>
              <a:t>, aber kein konkretes Framework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Wir müssten bei einem Vergleich eigentlich ein SPA-Framework wählen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d.h. es müsste heißen "Angular vs. HTMX" oder "</a:t>
            </a:r>
            <a:r>
              <a:rPr lang="de-DE" sz="2100" dirty="0" err="1"/>
              <a:t>React</a:t>
            </a:r>
            <a:r>
              <a:rPr lang="de-DE" sz="2100" dirty="0"/>
              <a:t> vs. HTMX"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Ich versuche eine Mischung aus "Konzept" / "Idee" und Umsetzung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24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ist </a:t>
            </a:r>
            <a:r>
              <a:rPr lang="de-DE" dirty="0">
                <a:solidFill>
                  <a:srgbClr val="36544F"/>
                </a:solidFill>
              </a:rPr>
              <a:t>clientseitige</a:t>
            </a:r>
            <a:r>
              <a:rPr lang="de-DE" b="0" dirty="0">
                <a:solidFill>
                  <a:srgbClr val="36544F"/>
                </a:solidFill>
              </a:rPr>
              <a:t> Bibliothek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Bei einem realistischen Vergleich muss man auch die </a:t>
            </a:r>
            <a:r>
              <a:rPr lang="de-DE" dirty="0">
                <a:solidFill>
                  <a:srgbClr val="36544F"/>
                </a:solidFill>
              </a:rPr>
              <a:t>Serverseite</a:t>
            </a:r>
            <a:r>
              <a:rPr lang="de-DE" b="0" dirty="0">
                <a:solidFill>
                  <a:srgbClr val="36544F"/>
                </a:solidFill>
              </a:rPr>
              <a:t> betrachten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Hier haben wir ein ähnliches Problem wie bei SPA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es müsste heißen "</a:t>
            </a:r>
            <a:r>
              <a:rPr lang="de-DE" sz="2100" dirty="0" err="1"/>
              <a:t>React</a:t>
            </a:r>
            <a:r>
              <a:rPr lang="de-DE" sz="2100" dirty="0"/>
              <a:t> vs. HTMX mit Spring und </a:t>
            </a:r>
            <a:r>
              <a:rPr lang="de-DE" sz="2100" dirty="0" err="1"/>
              <a:t>Thymeleaf</a:t>
            </a:r>
            <a:r>
              <a:rPr lang="de-DE" sz="2100" dirty="0"/>
              <a:t>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Auch hier versuche ich einen Mittelweg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058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 🪧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https://react.schule/jughh-htmx 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Meetup checke ihr hier den geschriebenen Code ein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25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Benutzer erfüllt? 🤔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777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hat eine eigene (dogmatische) Sichtweise auf die Welt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Ob die zu einer Anwendung passt, hängt von der Anwendung ab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Design und API erinnern an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02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Man braucht trotzdem JavaScript (!)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...dann hat man plötzlich einen Technologie- und Sprachen-Zoo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36D891-FB50-B9A3-E653-7DBE510DD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2" y="2140930"/>
            <a:ext cx="6070601" cy="27411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996F7D-A1E5-EA78-6E7D-9E6C8B1E2D47}"/>
              </a:ext>
            </a:extLst>
          </p:cNvPr>
          <p:cNvSpPr txBox="1"/>
          <p:nvPr/>
        </p:nvSpPr>
        <p:spPr>
          <a:xfrm>
            <a:off x="3720775" y="4882006"/>
            <a:ext cx="3704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100" dirty="0">
                <a:solidFill>
                  <a:srgbClr val="1778B8"/>
                </a:solidFill>
              </a:rPr>
              <a:t>Quelle: "Modern </a:t>
            </a:r>
            <a:r>
              <a:rPr lang="de-DE" sz="1100" dirty="0" err="1">
                <a:solidFill>
                  <a:srgbClr val="1778B8"/>
                </a:solidFill>
              </a:rPr>
              <a:t>frontends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with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htmx</a:t>
            </a:r>
            <a:r>
              <a:rPr lang="de-DE" sz="1100" dirty="0">
                <a:solidFill>
                  <a:srgbClr val="1778B8"/>
                </a:solidFill>
              </a:rPr>
              <a:t>", Wim </a:t>
            </a:r>
            <a:r>
              <a:rPr lang="de-DE" sz="1100" dirty="0" err="1">
                <a:solidFill>
                  <a:srgbClr val="1778B8"/>
                </a:solidFill>
              </a:rPr>
              <a:t>Deblauwe</a:t>
            </a:r>
            <a:r>
              <a:rPr lang="de-DE" sz="1100" dirty="0">
                <a:solidFill>
                  <a:srgbClr val="1778B8"/>
                </a:solidFill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772960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Über das Backend und den Entwicklungsprozess sagt HTMX (fast) nichts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Wie sieht es mit Testen, Debuggen, Typsicherheit aus?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 Backend, das HTML-</a:t>
            </a:r>
            <a:r>
              <a:rPr lang="de-DE" sz="2100" dirty="0" err="1"/>
              <a:t>Schnippsel</a:t>
            </a:r>
            <a:r>
              <a:rPr lang="de-DE" sz="2100" dirty="0"/>
              <a:t> liefern kann?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eine passende Template-Sprache?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Versteht man, was im Backend passiert?</a:t>
            </a:r>
          </a:p>
          <a:p>
            <a:pPr>
              <a:lnSpc>
                <a:spcPct val="130000"/>
              </a:lnSpc>
            </a:pPr>
            <a:r>
              <a:rPr lang="de-DE" sz="2400" dirty="0"/>
              <a:t>Für Spring Boot gibt es eigene Bibliothek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7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Adressieren das Problem "echter" Anwendungen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Verwenden die Sprache der Ziel-</a:t>
            </a:r>
            <a:r>
              <a:rPr lang="de-DE" b="0" dirty="0" err="1">
                <a:solidFill>
                  <a:srgbClr val="36544F"/>
                </a:solidFill>
              </a:rPr>
              <a:t>Platform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84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Ausgereifte Technologie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...mit allen, was wir aus dem Backend kennen (automatische Tests, Typsicherheit, Debugger, CI-Pipelines)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Stand der Technik nicht mit 2010 vergleichbar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Vieles hat sich konsolidiert und stabilisiert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Trotzdem noch viel Wandel und Innovation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Als Alternative erscheinen mir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-Frameworks konsequenter als HTMX</a:t>
            </a: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22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jughh-htmx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Frontend-Entwicklung: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764408"/>
            <a:ext cx="9082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Nehmen wir </a:t>
            </a:r>
            <a:r>
              <a:rPr lang="de-DE" sz="40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das ernst?</a:t>
            </a:r>
            <a:endParaRPr lang="de-DE" sz="8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417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Frontend-Entwicklung: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764408"/>
            <a:ext cx="9082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Nehmen wir </a:t>
            </a:r>
            <a:r>
              <a:rPr lang="de-DE" sz="40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das ernst?</a:t>
            </a:r>
            <a:endParaRPr lang="de-DE" sz="8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44346-B13E-105F-D585-9BCD66B77FE6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😼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6E60EF-DC9E-0C82-8790-01F055E9CA55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9E5926-BB7D-FBF9-E2AE-4882423FAE3E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1EA0EF-D81F-84D4-0EE2-A3814D96C18C}"/>
              </a:ext>
            </a:extLst>
          </p:cNvPr>
          <p:cNvSpPr/>
          <p:nvPr/>
        </p:nvSpPr>
        <p:spPr>
          <a:xfrm>
            <a:off x="2572377" y="2199905"/>
            <a:ext cx="673241" cy="673241"/>
          </a:xfrm>
          <a:prstGeom prst="ellipse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Wolke 8">
            <a:extLst>
              <a:ext uri="{FF2B5EF4-FFF2-40B4-BE49-F238E27FC236}">
                <a16:creationId xmlns:a16="http://schemas.microsoft.com/office/drawing/2014/main" id="{5096484F-2EE9-4282-97D0-BFA68A4E9792}"/>
              </a:ext>
            </a:extLst>
          </p:cNvPr>
          <p:cNvSpPr/>
          <p:nvPr/>
        </p:nvSpPr>
        <p:spPr>
          <a:xfrm>
            <a:off x="3436535" y="1387790"/>
            <a:ext cx="4933741" cy="1923118"/>
          </a:xfrm>
          <a:prstGeom prst="cloud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E8B0E3-98E6-A40F-B33D-6A7E0586DBB0}"/>
              </a:ext>
            </a:extLst>
          </p:cNvPr>
          <p:cNvSpPr txBox="1"/>
          <p:nvPr/>
        </p:nvSpPr>
        <p:spPr>
          <a:xfrm>
            <a:off x="3918857" y="1750682"/>
            <a:ext cx="36266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36544F"/>
                </a:solidFill>
              </a:rPr>
              <a:t>Das ist doch kein Problem,</a:t>
            </a:r>
          </a:p>
          <a:p>
            <a:pPr algn="l"/>
            <a:r>
              <a:rPr lang="de-DE" sz="2400" dirty="0">
                <a:solidFill>
                  <a:srgbClr val="36544F"/>
                </a:solidFill>
              </a:rPr>
              <a:t>bisschen HTML+CSS = fertig</a:t>
            </a:r>
          </a:p>
        </p:txBody>
      </p:sp>
    </p:spTree>
    <p:extLst>
      <p:ext uri="{BB962C8B-B14F-4D97-AF65-F5344CB8AC3E}">
        <p14:creationId xmlns:p14="http://schemas.microsoft.com/office/powerpoint/2010/main" val="1869503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Frontend-Entwicklung: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764408"/>
            <a:ext cx="9082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Nehmen wir </a:t>
            </a:r>
            <a:r>
              <a:rPr lang="de-DE" sz="40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das ernst?</a:t>
            </a:r>
            <a:endParaRPr lang="de-DE" sz="8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844346-B13E-105F-D585-9BCD66B77FE6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😼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6E60EF-DC9E-0C82-8790-01F055E9CA55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9E5926-BB7D-FBF9-E2AE-4882423FAE3E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1EA0EF-D81F-84D4-0EE2-A3814D96C18C}"/>
              </a:ext>
            </a:extLst>
          </p:cNvPr>
          <p:cNvSpPr/>
          <p:nvPr/>
        </p:nvSpPr>
        <p:spPr>
          <a:xfrm>
            <a:off x="2572377" y="2199905"/>
            <a:ext cx="673241" cy="673241"/>
          </a:xfrm>
          <a:prstGeom prst="ellipse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Wolke 8">
            <a:extLst>
              <a:ext uri="{FF2B5EF4-FFF2-40B4-BE49-F238E27FC236}">
                <a16:creationId xmlns:a16="http://schemas.microsoft.com/office/drawing/2014/main" id="{5096484F-2EE9-4282-97D0-BFA68A4E9792}"/>
              </a:ext>
            </a:extLst>
          </p:cNvPr>
          <p:cNvSpPr/>
          <p:nvPr/>
        </p:nvSpPr>
        <p:spPr>
          <a:xfrm>
            <a:off x="3436535" y="1387790"/>
            <a:ext cx="4933741" cy="1923118"/>
          </a:xfrm>
          <a:prstGeom prst="cloud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E8B0E3-98E6-A40F-B33D-6A7E0586DBB0}"/>
              </a:ext>
            </a:extLst>
          </p:cNvPr>
          <p:cNvSpPr txBox="1"/>
          <p:nvPr/>
        </p:nvSpPr>
        <p:spPr>
          <a:xfrm>
            <a:off x="4350936" y="1888180"/>
            <a:ext cx="2486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36544F"/>
                </a:solidFill>
              </a:rPr>
              <a:t>Was soll der ganze</a:t>
            </a:r>
          </a:p>
          <a:p>
            <a:pPr algn="l"/>
            <a:r>
              <a:rPr lang="de-DE" sz="2400" dirty="0">
                <a:solidFill>
                  <a:srgbClr val="36544F"/>
                </a:solidFill>
              </a:rPr>
              <a:t>SPA-Kram?</a:t>
            </a:r>
          </a:p>
        </p:txBody>
      </p:sp>
    </p:spTree>
    <p:extLst>
      <p:ext uri="{BB962C8B-B14F-4D97-AF65-F5344CB8AC3E}">
        <p14:creationId xmlns:p14="http://schemas.microsoft.com/office/powerpoint/2010/main" val="1548382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Frontend-Entwicklung: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764408"/>
            <a:ext cx="9082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Was soll schon schief gehen?</a:t>
            </a:r>
            <a:endParaRPr lang="de-DE" sz="8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EBC978-08D9-B316-3F06-06F3FB80F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986" y="1645347"/>
            <a:ext cx="4929858" cy="3379107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BFA56C3-75FE-147D-9E1F-4421E38D72F1}"/>
              </a:ext>
            </a:extLst>
          </p:cNvPr>
          <p:cNvSpPr txBox="1"/>
          <p:nvPr/>
        </p:nvSpPr>
        <p:spPr>
          <a:xfrm rot="720567">
            <a:off x="7372924" y="2367431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D19991-6887-243F-1A06-77A2C6F0EE31}"/>
              </a:ext>
            </a:extLst>
          </p:cNvPr>
          <p:cNvSpPr txBox="1"/>
          <p:nvPr/>
        </p:nvSpPr>
        <p:spPr>
          <a:xfrm rot="20700000">
            <a:off x="420331" y="241139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</p:spTree>
    <p:extLst>
      <p:ext uri="{BB962C8B-B14F-4D97-AF65-F5344CB8AC3E}">
        <p14:creationId xmlns:p14="http://schemas.microsoft.com/office/powerpoint/2010/main" val="4074178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Single-Page-Anwendungen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1.0)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Browser ist nur für die Darstellung zuständig</a:t>
            </a:r>
          </a:p>
          <a:p>
            <a:r>
              <a:rPr lang="de-DE" b="0" dirty="0">
                <a:solidFill>
                  <a:srgbClr val="36544F"/>
                </a:solidFill>
              </a:rPr>
              <a:t>UI wird auf dem Server erzeugt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(z.B. JSP/JSF, ASP, PHP)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Roundtrips</a:t>
            </a:r>
            <a:r>
              <a:rPr lang="de-DE" b="0" dirty="0">
                <a:solidFill>
                  <a:srgbClr val="36544F"/>
                </a:solidFill>
              </a:rPr>
              <a:t> für jede Kleinigkeit </a:t>
            </a:r>
          </a:p>
          <a:p>
            <a:r>
              <a:rPr lang="de-DE" b="0" dirty="0">
                <a:solidFill>
                  <a:srgbClr val="36544F"/>
                </a:solidFill>
              </a:rPr>
              <a:t>Dynamik / Interaktion fast unmöglich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6B92E-F18A-54F6-9759-23BC0EAFC5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1099198"/>
            <a:ext cx="3379842" cy="30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68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911</Words>
  <Application>Microsoft Macintosh PowerPoint</Application>
  <PresentationFormat>Bildschirmpräsentation (16:9)</PresentationFormat>
  <Paragraphs>182</Paragraphs>
  <Slides>35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Montserrat</vt:lpstr>
      <vt:lpstr>Source Code Pro Medium</vt:lpstr>
      <vt:lpstr>Source Sans Pro</vt:lpstr>
      <vt:lpstr>Office-Design</vt:lpstr>
      <vt:lpstr>Java User Group Hamburg | 4. April 2024 | @nilshartmann</vt:lpstr>
      <vt:lpstr>PowerPoint-Präsentation</vt:lpstr>
      <vt:lpstr>https://nilshartmann.net</vt:lpstr>
      <vt:lpstr>PowerPoint-Präsentation</vt:lpstr>
      <vt:lpstr>PowerPoint-Präsentation</vt:lpstr>
      <vt:lpstr>PowerPoint-Präsentation</vt:lpstr>
      <vt:lpstr>Frontend-</vt:lpstr>
      <vt:lpstr>PowerPoint-Präsentation</vt:lpstr>
      <vt:lpstr>Architekturen von Web-Anwendungen</vt:lpstr>
      <vt:lpstr>Interaktionen</vt:lpstr>
      <vt:lpstr>Interaktionen</vt:lpstr>
      <vt:lpstr>Interaktionen</vt:lpstr>
      <vt:lpstr>Interaktionen</vt:lpstr>
      <vt:lpstr>Architekturen von Web-Anwendungen</vt:lpstr>
      <vt:lpstr>Architekturen von Web-Anwendungen</vt:lpstr>
      <vt:lpstr>Single-Page-Anwendungen</vt:lpstr>
      <vt:lpstr>Single-Page-Anwendungen</vt:lpstr>
      <vt:lpstr>Single-Page-Anwendungen</vt:lpstr>
      <vt:lpstr>Single-Page-Anwendungen</vt:lpstr>
      <vt:lpstr>HTMX</vt:lpstr>
      <vt:lpstr>HTMX</vt:lpstr>
      <vt:lpstr>Single-Page-Anwendungen</vt:lpstr>
      <vt:lpstr>Single-Page-Anwendungen</vt:lpstr>
      <vt:lpstr>PowerPoint-Präsentation</vt:lpstr>
      <vt:lpstr>Demo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1341</cp:revision>
  <cp:lastPrinted>2019-09-04T14:49:47Z</cp:lastPrinted>
  <dcterms:created xsi:type="dcterms:W3CDTF">2016-03-28T15:59:53Z</dcterms:created>
  <dcterms:modified xsi:type="dcterms:W3CDTF">2024-04-04T16:00:16Z</dcterms:modified>
</cp:coreProperties>
</file>